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14"/>
  </p:notesMasterIdLst>
  <p:handoutMasterIdLst>
    <p:handoutMasterId r:id="rId15"/>
  </p:handoutMasterIdLst>
  <p:sldIdLst>
    <p:sldId id="257" r:id="rId5"/>
    <p:sldId id="389" r:id="rId6"/>
    <p:sldId id="384" r:id="rId7"/>
    <p:sldId id="270" r:id="rId8"/>
    <p:sldId id="317" r:id="rId9"/>
    <p:sldId id="278" r:id="rId10"/>
    <p:sldId id="279" r:id="rId11"/>
    <p:sldId id="272" r:id="rId12"/>
    <p:sldId id="391" r:id="rId13"/>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662" autoAdjust="0"/>
    <p:restoredTop sz="93732" autoAdjust="0"/>
  </p:normalViewPr>
  <p:slideViewPr>
    <p:cSldViewPr snapToGrid="0">
      <p:cViewPr varScale="1">
        <p:scale>
          <a:sx n="75" d="100"/>
          <a:sy n="75" d="100"/>
        </p:scale>
        <p:origin x="184" y="1040"/>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n-US"/>
        </a:p>
      </dgm:t>
    </dgm:pt>
    <dgm:pt modelId="{B54C8F6C-BE1E-4EAB-B7A0-48DE01FFAA36}">
      <dgm:prSet phldrT="[Text]" custT="1"/>
      <dgm:spPr/>
      <dgm:t>
        <a:bodyPr rtlCol="0"/>
        <a:lstStyle/>
        <a:p>
          <a:pPr rtl="0">
            <a:buFont typeface="Symbol" panose="05050102010706020507" pitchFamily="18" charset="2"/>
            <a:buChar char=""/>
          </a:pPr>
          <a:r>
            <a:rPr lang="en-GB" sz="1800" dirty="0">
              <a:latin typeface="+mn-lt"/>
            </a:rPr>
            <a:t>Hire:</a:t>
          </a:r>
        </a:p>
        <a:p>
          <a:pPr rtl="0">
            <a:buFont typeface="Symbol" panose="05050102010706020507" pitchFamily="18" charset="2"/>
            <a:buChar char=""/>
          </a:pPr>
          <a:r>
            <a:rPr lang="en-GB" sz="1800" dirty="0">
              <a:latin typeface="+mn-lt"/>
            </a:rPr>
            <a:t>Quentin Tarantino</a:t>
          </a:r>
          <a:endParaRPr lang="en-gb" sz="1800" dirty="0">
            <a:latin typeface="+mn-lt"/>
          </a:endParaRPr>
        </a:p>
      </dgm:t>
    </dgm:pt>
    <dgm:pt modelId="{8DE7CD45-B7C0-432E-B819-6A7D97E31315}" type="parTrans" cxnId="{770CA1CC-3DDD-451E-AE83-A71CA570260C}">
      <dgm:prSet/>
      <dgm:spPr/>
      <dgm:t>
        <a:bodyPr rtlCol="0"/>
        <a:lstStyle/>
        <a:p>
          <a:pPr rtl="0"/>
          <a:endParaRPr lang="en-US" sz="1800">
            <a:latin typeface="+mn-lt"/>
          </a:endParaRPr>
        </a:p>
      </dgm:t>
    </dgm:pt>
    <dgm:pt modelId="{C33B8BEF-A818-4A2F-A99A-E2B29895E184}" type="sibTrans" cxnId="{770CA1CC-3DDD-451E-AE83-A71CA570260C}">
      <dgm:prSet/>
      <dgm:spPr/>
      <dgm:t>
        <a:bodyPr rtlCol="0"/>
        <a:lstStyle/>
        <a:p>
          <a:pPr rtl="0"/>
          <a:endParaRPr lang="en-US" sz="1800">
            <a:latin typeface="+mn-lt"/>
          </a:endParaRPr>
        </a:p>
      </dgm:t>
    </dgm:pt>
    <dgm:pt modelId="{E4033A39-DCC4-4038-9562-AEDDBBB37A99}">
      <dgm:prSet phldrT="[Text]" custT="1"/>
      <dgm:spPr/>
      <dgm:t>
        <a:bodyPr rtlCol="0"/>
        <a:lstStyle/>
        <a:p>
          <a:pPr rtl="0"/>
          <a:endParaRPr lang="en-gb" sz="1800" dirty="0">
            <a:latin typeface="+mn-lt"/>
          </a:endParaRPr>
        </a:p>
      </dgm:t>
    </dgm:pt>
    <dgm:pt modelId="{048EEAE6-78BA-4B00-B7BB-9C22DBB1E8F4}" type="parTrans" cxnId="{32EF2862-2950-4DF8-BEA8-CD19460CCA31}">
      <dgm:prSet/>
      <dgm:spPr/>
      <dgm:t>
        <a:bodyPr rtlCol="0"/>
        <a:lstStyle/>
        <a:p>
          <a:pPr rtl="0"/>
          <a:endParaRPr lang="en-US" sz="1800">
            <a:latin typeface="+mn-lt"/>
          </a:endParaRPr>
        </a:p>
      </dgm:t>
    </dgm:pt>
    <dgm:pt modelId="{80AB0E5B-0C58-465D-A545-5B21133D2849}" type="sibTrans" cxnId="{32EF2862-2950-4DF8-BEA8-CD19460CCA31}">
      <dgm:prSet/>
      <dgm:spPr/>
      <dgm:t>
        <a:bodyPr rtlCol="0"/>
        <a:lstStyle/>
        <a:p>
          <a:pPr rtl="0"/>
          <a:endParaRPr lang="en-US" sz="1800">
            <a:latin typeface="+mn-lt"/>
          </a:endParaRPr>
        </a:p>
      </dgm:t>
    </dgm:pt>
    <dgm:pt modelId="{87BF7896-20EA-4E8F-B6F4-A34EC5C9CB50}">
      <dgm:prSet phldrT="[Text]" custT="1"/>
      <dgm:spPr/>
      <dgm:t>
        <a:bodyPr rtlCol="0"/>
        <a:lstStyle/>
        <a:p>
          <a:pPr rtl="0"/>
          <a:endParaRPr lang="en-gb" sz="1800" dirty="0">
            <a:latin typeface="+mn-lt"/>
          </a:endParaRPr>
        </a:p>
      </dgm:t>
    </dgm:pt>
    <dgm:pt modelId="{05E47BA5-F724-4AEE-9B5B-401F18E028E6}" type="parTrans" cxnId="{92330C11-C197-4512-BDA4-8D8A69AF7D1C}">
      <dgm:prSet/>
      <dgm:spPr/>
      <dgm:t>
        <a:bodyPr rtlCol="0"/>
        <a:lstStyle/>
        <a:p>
          <a:pPr rtl="0"/>
          <a:endParaRPr lang="en-US" sz="1800">
            <a:latin typeface="+mn-lt"/>
          </a:endParaRPr>
        </a:p>
      </dgm:t>
    </dgm:pt>
    <dgm:pt modelId="{D63CE73E-35DE-48C3-8753-7648BC953C0D}" type="sibTrans" cxnId="{92330C11-C197-4512-BDA4-8D8A69AF7D1C}">
      <dgm:prSet/>
      <dgm:spPr/>
      <dgm:t>
        <a:bodyPr rtlCol="0"/>
        <a:lstStyle/>
        <a:p>
          <a:pPr rtl="0"/>
          <a:endParaRPr lang="en-US"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en-US" sz="1800" dirty="0">
              <a:latin typeface="+mn-lt"/>
            </a:rPr>
            <a:t>Make:</a:t>
          </a:r>
        </a:p>
        <a:p>
          <a:pPr rtl="0">
            <a:buFont typeface="Symbol" panose="05050102010706020507" pitchFamily="18" charset="2"/>
            <a:buChar char=""/>
          </a:pPr>
          <a:r>
            <a:rPr lang="en-US" sz="1800" dirty="0">
              <a:latin typeface="+mn-lt"/>
            </a:rPr>
            <a:t>Game</a:t>
          </a:r>
          <a:r>
            <a:rPr lang="en-US" sz="1800" baseline="0" dirty="0">
              <a:latin typeface="+mn-lt"/>
            </a:rPr>
            <a:t> Shows</a:t>
          </a:r>
          <a:endParaRPr lang="en-US" sz="1800" dirty="0">
            <a:latin typeface="+mn-lt"/>
          </a:endParaRPr>
        </a:p>
      </dgm:t>
    </dgm:pt>
    <dgm:pt modelId="{F806E590-5F8E-48A1-96AC-9E738290D2ED}" type="parTrans" cxnId="{4D2DF581-8128-4440-9E51-29109DC6ED52}">
      <dgm:prSet/>
      <dgm:spPr/>
      <dgm:t>
        <a:bodyPr rtlCol="0"/>
        <a:lstStyle/>
        <a:p>
          <a:pPr rtl="0"/>
          <a:endParaRPr lang="en-US" sz="1800">
            <a:latin typeface="+mn-lt"/>
          </a:endParaRPr>
        </a:p>
      </dgm:t>
    </dgm:pt>
    <dgm:pt modelId="{20F77EFB-335C-4BC3-AD95-8421EDF343E6}" type="sibTrans" cxnId="{4D2DF581-8128-4440-9E51-29109DC6ED52}">
      <dgm:prSet/>
      <dgm:spPr/>
      <dgm:t>
        <a:bodyPr rtlCol="0"/>
        <a:lstStyle/>
        <a:p>
          <a:pPr rtl="0"/>
          <a:endParaRPr lang="en-US" sz="1800">
            <a:latin typeface="+mn-lt"/>
          </a:endParaRPr>
        </a:p>
      </dgm:t>
    </dgm:pt>
    <dgm:pt modelId="{3DE6FF16-CA4D-4D34-ABEB-8BE6A40B5E52}">
      <dgm:prSet phldrT="[Text]" custT="1"/>
      <dgm:spPr/>
      <dgm:t>
        <a:bodyPr rtlCol="0"/>
        <a:lstStyle/>
        <a:p>
          <a:pPr rtl="0">
            <a:buFont typeface="Symbol" panose="05050102010706020507" pitchFamily="18" charset="2"/>
            <a:buChar char=""/>
          </a:pPr>
          <a:endParaRPr lang="en-gb" sz="1800" dirty="0">
            <a:latin typeface="+mn-lt"/>
          </a:endParaRPr>
        </a:p>
      </dgm:t>
    </dgm:pt>
    <dgm:pt modelId="{DA9CCCCB-8206-4757-82C8-F885E9D238B5}" type="parTrans" cxnId="{636DE8C5-F706-4BA5-855F-85FD2239E2BE}">
      <dgm:prSet/>
      <dgm:spPr/>
      <dgm:t>
        <a:bodyPr rtlCol="0"/>
        <a:lstStyle/>
        <a:p>
          <a:pPr rtl="0"/>
          <a:endParaRPr lang="en-US" sz="1800"/>
        </a:p>
      </dgm:t>
    </dgm:pt>
    <dgm:pt modelId="{986162A7-6F89-4679-B40E-33A17DA21B73}" type="sibTrans" cxnId="{636DE8C5-F706-4BA5-855F-85FD2239E2BE}">
      <dgm:prSet/>
      <dgm:spPr/>
      <dgm:t>
        <a:bodyPr rtlCol="0"/>
        <a:lstStyle/>
        <a:p>
          <a:pPr rtl="0"/>
          <a:endParaRPr lang="en-US" sz="1800"/>
        </a:p>
      </dgm:t>
    </dgm:pt>
    <dgm:pt modelId="{AC76BE15-3E8A-498B-91BD-CF772C26B6F1}">
      <dgm:prSet phldrT="[Text]" custT="1"/>
      <dgm:spPr/>
      <dgm:t>
        <a:bodyPr rtlCol="0"/>
        <a:lstStyle/>
        <a:p>
          <a:pPr rtl="0">
            <a:buFont typeface="Symbol" panose="05050102010706020507" pitchFamily="18" charset="2"/>
            <a:buChar char=""/>
          </a:pPr>
          <a:endParaRPr lang="en-gb" sz="1800" dirty="0">
            <a:latin typeface="+mn-lt"/>
          </a:endParaRPr>
        </a:p>
      </dgm:t>
    </dgm:pt>
    <dgm:pt modelId="{00CCB400-064A-4EF5-9806-9534D9AC69AD}" type="parTrans" cxnId="{140A4778-8248-44DE-B78A-23C578A77D7E}">
      <dgm:prSet/>
      <dgm:spPr/>
      <dgm:t>
        <a:bodyPr rtlCol="0"/>
        <a:lstStyle/>
        <a:p>
          <a:pPr rtl="0"/>
          <a:endParaRPr lang="en-US" sz="1800"/>
        </a:p>
      </dgm:t>
    </dgm:pt>
    <dgm:pt modelId="{662A3D6E-7238-444F-BC0B-C7A4321261DB}" type="sibTrans" cxnId="{140A4778-8248-44DE-B78A-23C578A77D7E}">
      <dgm:prSet/>
      <dgm:spPr/>
      <dgm:t>
        <a:bodyPr rtlCol="0"/>
        <a:lstStyle/>
        <a:p>
          <a:pPr rtl="0"/>
          <a:endParaRPr lang="en-US" sz="1800"/>
        </a:p>
      </dgm:t>
    </dgm:pt>
    <dgm:pt modelId="{73820394-2159-4075-9E6F-217263B07F8B}">
      <dgm:prSet phldrT="[Text]" custT="1"/>
      <dgm:spPr/>
      <dgm:t>
        <a:bodyPr rtlCol="0"/>
        <a:lstStyle/>
        <a:p>
          <a:pPr rtl="0">
            <a:buFont typeface="Symbol" panose="05050102010706020507" pitchFamily="18" charset="2"/>
            <a:buChar char=""/>
          </a:pPr>
          <a:r>
            <a:rPr lang="en-US" sz="1800" dirty="0">
              <a:latin typeface="+mn-lt"/>
            </a:rPr>
            <a:t>Length:</a:t>
          </a:r>
        </a:p>
        <a:p>
          <a:pPr rtl="0">
            <a:buFont typeface="Symbol" panose="05050102010706020507" pitchFamily="18" charset="2"/>
            <a:buChar char=""/>
          </a:pPr>
          <a:r>
            <a:rPr lang="en-US" sz="1800" dirty="0">
              <a:latin typeface="+mn-lt"/>
            </a:rPr>
            <a:t>120 Minutes</a:t>
          </a:r>
        </a:p>
      </dgm:t>
    </dgm:pt>
    <dgm:pt modelId="{A861A835-3A0D-4B09-8870-87D7FDC7B27F}" type="parTrans" cxnId="{19CF03A0-47BE-4ABD-A62C-A27E16D6C5A3}">
      <dgm:prSet/>
      <dgm:spPr/>
      <dgm:t>
        <a:bodyPr rtlCol="0"/>
        <a:lstStyle/>
        <a:p>
          <a:pPr rtl="0"/>
          <a:endParaRPr lang="en-US" sz="1800"/>
        </a:p>
      </dgm:t>
    </dgm:pt>
    <dgm:pt modelId="{D383A36B-470D-499F-AE13-85A6B2495524}" type="sibTrans" cxnId="{19CF03A0-47BE-4ABD-A62C-A27E16D6C5A3}">
      <dgm:prSet/>
      <dgm:spPr/>
      <dgm:t>
        <a:bodyPr rtlCol="0"/>
        <a:lstStyle/>
        <a:p>
          <a:pPr rtl="0"/>
          <a:endParaRPr lang="en-US" sz="1800"/>
        </a:p>
      </dgm:t>
    </dgm:pt>
    <dgm:pt modelId="{4259F840-24E7-476F-9F30-482E46395856}">
      <dgm:prSet phldrT="[Text]" custT="1"/>
      <dgm:spPr/>
      <dgm:t>
        <a:bodyPr rtlCol="0"/>
        <a:lstStyle/>
        <a:p>
          <a:pPr rtl="0"/>
          <a:endParaRPr lang="en-gb" sz="1800" dirty="0">
            <a:latin typeface="+mn-lt"/>
          </a:endParaRPr>
        </a:p>
      </dgm:t>
    </dgm:pt>
    <dgm:pt modelId="{DCC444A4-F20A-48F5-A61E-47BFFF185A57}" type="sibTrans" cxnId="{42EE41D1-3C16-4937-BB38-B076896C09A0}">
      <dgm:prSet/>
      <dgm:spPr/>
      <dgm:t>
        <a:bodyPr rtlCol="0"/>
        <a:lstStyle/>
        <a:p>
          <a:pPr rtl="0"/>
          <a:endParaRPr lang="en-US" sz="1800">
            <a:latin typeface="+mn-lt"/>
          </a:endParaRPr>
        </a:p>
      </dgm:t>
    </dgm:pt>
    <dgm:pt modelId="{FCE8068D-7E50-4749-A8D0-ADEDAC5637B3}" type="parTrans" cxnId="{42EE41D1-3C16-4937-BB38-B076896C09A0}">
      <dgm:prSet/>
      <dgm:spPr/>
      <dgm:t>
        <a:bodyPr rtlCol="0"/>
        <a:lstStyle/>
        <a:p>
          <a:pPr rtl="0"/>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020D505A-97FA-43DD-A9A1-2501AD46F8AF}" type="presOf" srcId="{43CBB0A2-9D75-4264-8A30-3E8974B40658}" destId="{80CDBBF8-C6B4-4166-87C1-DC9120CC7586}"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140A4778-8248-44DE-B78A-23C578A77D7E}" srcId="{E5B2E815-0D19-41DC-B01B-4D608769620A}" destId="{AC76BE15-3E8A-498B-91BD-CF772C26B6F1}" srcOrd="4" destOrd="0" parTransId="{00CCB400-064A-4EF5-9806-9534D9AC69AD}" sibTransId="{662A3D6E-7238-444F-BC0B-C7A4321261DB}"/>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GB" sz="1800" kern="1200" dirty="0">
              <a:latin typeface="+mn-lt"/>
            </a:rPr>
            <a:t>Hire:</a:t>
          </a:r>
        </a:p>
        <a:p>
          <a:pPr marL="0" lvl="0" indent="0" algn="ctr" defTabSz="800100" rtl="0">
            <a:lnSpc>
              <a:spcPct val="90000"/>
            </a:lnSpc>
            <a:spcBef>
              <a:spcPct val="0"/>
            </a:spcBef>
            <a:spcAft>
              <a:spcPct val="35000"/>
            </a:spcAft>
            <a:buFont typeface="Symbol" panose="05050102010706020507" pitchFamily="18" charset="2"/>
            <a:buNone/>
          </a:pPr>
          <a:r>
            <a:rPr lang="en-GB" sz="1800" kern="1200" dirty="0">
              <a:latin typeface="+mn-lt"/>
            </a:rPr>
            <a:t>Quentin Tarantino</a:t>
          </a:r>
          <a:endParaRPr lang="en-gb" sz="180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Make:</a:t>
          </a:r>
        </a:p>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Game</a:t>
          </a:r>
          <a:r>
            <a:rPr lang="en-US" sz="1800" kern="1200" baseline="0" dirty="0">
              <a:latin typeface="+mn-lt"/>
            </a:rPr>
            <a:t> Shows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endParaRPr lang="en-gb" sz="1800" kern="1200" dirty="0">
            <a:latin typeface="+mn-lt"/>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endParaRPr lang="en-gb" sz="1800" kern="1200" dirty="0">
            <a:latin typeface="+mn-lt"/>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Length:</a:t>
          </a:r>
        </a:p>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120 Minutes</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17F2C1D-F243-42AB-ADF2-E7CB4E04900E}" type="datetimeFigureOut">
              <a:rPr lang="en-US" smtClean="0"/>
              <a:t>12/18/22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0CE34E-5667-4A32-A6BA-10C7A552BC63}" type="datetimeFigureOut">
              <a:rPr lang="en-US" smtClean="0"/>
              <a:t>12/18/22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4</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5</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6</a:t>
            </a:fld>
            <a:endParaRPr lang="en-US"/>
          </a:p>
        </p:txBody>
      </p:sp>
    </p:spTree>
    <p:extLst>
      <p:ext uri="{BB962C8B-B14F-4D97-AF65-F5344CB8AC3E}">
        <p14:creationId xmlns:p14="http://schemas.microsoft.com/office/powerpoint/2010/main" val="15300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7</a:t>
            </a:fld>
            <a:endParaRPr lang="en-US"/>
          </a:p>
        </p:txBody>
      </p:sp>
    </p:spTree>
    <p:extLst>
      <p:ext uri="{BB962C8B-B14F-4D97-AF65-F5344CB8AC3E}">
        <p14:creationId xmlns:p14="http://schemas.microsoft.com/office/powerpoint/2010/main" val="413701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32DC0559-D619-4E56-BF6F-3712370C2150}" type="slidenum">
              <a:rPr lang="en-US" smtClean="0"/>
              <a:t>8</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gb"/>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gb"/>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gb"/>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gb"/>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rtl="0">
              <a:lnSpc>
                <a:spcPct val="100000"/>
              </a:lnSpc>
            </a:pPr>
            <a:r>
              <a:rPr lang="en-gb"/>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gb"/>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rtl="0"/>
            <a:r>
              <a:rPr lang="en-gb"/>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gb"/>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91759" y="2998884"/>
            <a:ext cx="3565524" cy="2384898"/>
          </a:xfrm>
        </p:spPr>
        <p:txBody>
          <a:bodyPr rtlCol="0" anchor="b" anchorCtr="0">
            <a:normAutofit/>
          </a:bodyPr>
          <a:lstStyle/>
          <a:p>
            <a:pPr rtl="0"/>
            <a:r>
              <a:rPr lang="en-GB" dirty="0"/>
              <a:t>What are they?</a:t>
            </a:r>
            <a:endParaRPr lang="en-gb"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091758" y="5516033"/>
            <a:ext cx="3565524" cy="1731963"/>
          </a:xfrm>
        </p:spPr>
        <p:txBody>
          <a:bodyPr rtlCol="0">
            <a:normAutofit/>
          </a:bodyPr>
          <a:lstStyle/>
          <a:p>
            <a:pPr rtl="0"/>
            <a:r>
              <a:rPr lang="en-GB" dirty="0"/>
              <a:t>Can they be made?</a:t>
            </a:r>
            <a:br>
              <a:rPr lang="en-GB" dirty="0"/>
            </a:br>
            <a:endParaRPr lang="en-GB" dirty="0"/>
          </a:p>
          <a:p>
            <a:pPr rtl="0"/>
            <a:endParaRPr lang="en-gb" dirty="0"/>
          </a:p>
        </p:txBody>
      </p:sp>
      <p:pic>
        <p:nvPicPr>
          <p:cNvPr id="5" name="Picture 4" descr="Logo&#10;&#10;Description automatically generated">
            <a:extLst>
              <a:ext uri="{FF2B5EF4-FFF2-40B4-BE49-F238E27FC236}">
                <a16:creationId xmlns:a16="http://schemas.microsoft.com/office/drawing/2014/main" id="{078CB025-5D66-9E9A-C39D-D4A14FC90962}"/>
              </a:ext>
            </a:extLst>
          </p:cNvPr>
          <p:cNvPicPr>
            <a:picLocks noChangeAspect="1"/>
          </p:cNvPicPr>
          <p:nvPr/>
        </p:nvPicPr>
        <p:blipFill>
          <a:blip r:embed="rId4"/>
          <a:stretch>
            <a:fillRect/>
          </a:stretch>
        </p:blipFill>
        <p:spPr>
          <a:xfrm>
            <a:off x="-140654" y="-697737"/>
            <a:ext cx="11265854" cy="6858000"/>
          </a:xfrm>
          <a:prstGeom prst="rect">
            <a:avLst/>
          </a:prstGeom>
        </p:spPr>
      </p:pic>
      <p:sp>
        <p:nvSpPr>
          <p:cNvPr id="8" name="TextBox 7">
            <a:extLst>
              <a:ext uri="{FF2B5EF4-FFF2-40B4-BE49-F238E27FC236}">
                <a16:creationId xmlns:a16="http://schemas.microsoft.com/office/drawing/2014/main" id="{A768AD87-BD2C-2653-E178-0DA35D42C68E}"/>
              </a:ext>
            </a:extLst>
          </p:cNvPr>
          <p:cNvSpPr txBox="1"/>
          <p:nvPr/>
        </p:nvSpPr>
        <p:spPr>
          <a:xfrm>
            <a:off x="8091758" y="5923113"/>
            <a:ext cx="2252134" cy="369332"/>
          </a:xfrm>
          <a:prstGeom prst="rect">
            <a:avLst/>
          </a:prstGeom>
          <a:noFill/>
        </p:spPr>
        <p:txBody>
          <a:bodyPr wrap="square" rtlCol="0">
            <a:spAutoFit/>
          </a:bodyPr>
          <a:lstStyle/>
          <a:p>
            <a:r>
              <a:rPr lang="en-US" dirty="0"/>
              <a:t>By Alexander Wood</a:t>
            </a:r>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3565524" cy="1997855"/>
          </a:xfrm>
        </p:spPr>
        <p:txBody>
          <a:bodyPr rtlCol="0"/>
          <a:lstStyle/>
          <a:p>
            <a:pPr rtl="0"/>
            <a:r>
              <a:rPr lang="en-gb" dirty="0"/>
              <a:t>Agenda</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677306"/>
            <a:ext cx="3565525" cy="3415519"/>
          </a:xfrm>
        </p:spPr>
        <p:txBody>
          <a:bodyPr rtlCol="0"/>
          <a:lstStyle/>
          <a:p>
            <a:pPr rtl="0">
              <a:lnSpc>
                <a:spcPct val="100000"/>
              </a:lnSpc>
            </a:pPr>
            <a:r>
              <a:rPr lang="en-GB" dirty="0"/>
              <a:t>Optimise movie making</a:t>
            </a:r>
            <a:endParaRPr lang="en-gb" dirty="0"/>
          </a:p>
          <a:p>
            <a:pPr rtl="0"/>
            <a:r>
              <a:rPr lang="en-GB" dirty="0"/>
              <a:t>Synergise with actionable features</a:t>
            </a:r>
            <a:endParaRPr lang="en-gb" dirty="0"/>
          </a:p>
          <a:p>
            <a:pPr rtl="0"/>
            <a:r>
              <a:rPr lang="en-GB" dirty="0"/>
              <a:t>Develop profit</a:t>
            </a:r>
            <a:endParaRPr lang="en-gb" dirty="0"/>
          </a:p>
          <a:p>
            <a:pPr rtl="0"/>
            <a:r>
              <a:rPr lang="en-GB" dirty="0"/>
              <a:t>Energize neuron activity</a:t>
            </a:r>
            <a:endParaRPr lang="en-gb" dirty="0"/>
          </a:p>
          <a:p>
            <a:pPr rtl="0"/>
            <a:endParaRPr lang="en-gb" dirty="0"/>
          </a:p>
          <a:p>
            <a:pPr rtl="0"/>
            <a:endParaRPr lang="en-US" dirty="0"/>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rtlCol="0"/>
          <a:lstStyle/>
          <a:p>
            <a:pPr rtl="0"/>
            <a:r>
              <a:rPr lang="en-gb"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n-gb"/>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054096"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083808"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137904"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fontScale="92500" lnSpcReduction="20000"/>
          </a:bodyPr>
          <a:lstStyle/>
          <a:p>
            <a:pPr rtl="0"/>
            <a:r>
              <a:rPr lang="en-GB" dirty="0"/>
              <a:t>You, our valued customers at 	           , have recently opened a new movie division.</a:t>
            </a:r>
          </a:p>
          <a:p>
            <a:pPr rtl="0"/>
            <a:r>
              <a:rPr lang="en-GB" dirty="0"/>
              <a:t>With our expert team consisting of a data analyst, we will provide you with the mathematically perfect recipe for your flagship movie</a:t>
            </a:r>
            <a:endParaRPr lang="en-gb" strike="sngStrike"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a:t>3</a:t>
            </a:fld>
            <a:endParaRPr lang="en-US"/>
          </a:p>
        </p:txBody>
      </p:sp>
      <p:pic>
        <p:nvPicPr>
          <p:cNvPr id="4" name="Picture 3" descr="Logo&#10;&#10;Description automatically generated">
            <a:extLst>
              <a:ext uri="{FF2B5EF4-FFF2-40B4-BE49-F238E27FC236}">
                <a16:creationId xmlns:a16="http://schemas.microsoft.com/office/drawing/2014/main" id="{CC57F60D-6F7B-2358-0BFF-40D1AF540F7C}"/>
              </a:ext>
            </a:extLst>
          </p:cNvPr>
          <p:cNvPicPr>
            <a:picLocks noChangeAspect="1"/>
          </p:cNvPicPr>
          <p:nvPr/>
        </p:nvPicPr>
        <p:blipFill>
          <a:blip r:embed="rId7"/>
          <a:stretch>
            <a:fillRect/>
          </a:stretch>
        </p:blipFill>
        <p:spPr>
          <a:xfrm>
            <a:off x="8373975" y="4429214"/>
            <a:ext cx="1253624" cy="403484"/>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en-GB" dirty="0"/>
              <a:t>Summary</a:t>
            </a:r>
            <a:endParaRPr lang="en-gb"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rtlCol="0"/>
          <a:lstStyle/>
          <a:p>
            <a:pPr rtl="0"/>
            <a:r>
              <a:rPr lang="en-GB" dirty="0"/>
              <a:t>Data analysis</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rtlCol="0"/>
          <a:lstStyle/>
          <a:p>
            <a:pPr rtl="0"/>
            <a:r>
              <a:rPr lang="en-GB" dirty="0"/>
              <a:t>Data has been taken from IMDB and Box Office Mojo to determine the three categories that determine the success of a movie</a:t>
            </a:r>
          </a:p>
          <a:p>
            <a:pPr rtl="0"/>
            <a:endParaRPr lang="en-gb"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rtlCol="0"/>
          <a:lstStyle/>
          <a:p>
            <a:pPr rtl="0"/>
            <a:r>
              <a:rPr lang="en-GB" dirty="0"/>
              <a:t>Three Categories of success</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rtlCol="0"/>
          <a:lstStyle/>
          <a:p>
            <a:pPr rtl="0"/>
            <a:r>
              <a:rPr lang="en-GB" dirty="0"/>
              <a:t>Genre</a:t>
            </a:r>
          </a:p>
          <a:p>
            <a:pPr lvl="1"/>
            <a:r>
              <a:rPr lang="en-GB" dirty="0"/>
              <a:t>Game Show</a:t>
            </a:r>
          </a:p>
          <a:p>
            <a:pPr rtl="0"/>
            <a:r>
              <a:rPr lang="en-GB" dirty="0"/>
              <a:t>Director</a:t>
            </a:r>
          </a:p>
          <a:p>
            <a:pPr lvl="1"/>
            <a:r>
              <a:rPr lang="en-GB" dirty="0"/>
              <a:t>Quentin Tarantino</a:t>
            </a:r>
          </a:p>
          <a:p>
            <a:pPr rtl="0"/>
            <a:r>
              <a:rPr lang="en-GB" dirty="0"/>
              <a:t>Movie length</a:t>
            </a:r>
          </a:p>
          <a:p>
            <a:pPr lvl="1"/>
            <a:r>
              <a:rPr lang="en-GB" dirty="0"/>
              <a:t>As long as humanly possible</a:t>
            </a:r>
          </a:p>
          <a:p>
            <a:pPr lvl="1"/>
            <a:r>
              <a:rPr lang="en-GB" dirty="0"/>
              <a:t>Or 120 minutes if you want to be </a:t>
            </a:r>
            <a:r>
              <a:rPr lang="en-GB" strike="sngStrike" dirty="0"/>
              <a:t>a coward</a:t>
            </a:r>
            <a:r>
              <a:rPr lang="en-GB" dirty="0"/>
              <a:t> optimal</a:t>
            </a:r>
            <a:endParaRPr lang="en-gb" dirty="0"/>
          </a:p>
          <a:p>
            <a:pPr rtl="0"/>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4</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3891345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1086016" y="-1463713"/>
            <a:ext cx="5437187" cy="2986234"/>
          </a:xfrm>
        </p:spPr>
        <p:txBody>
          <a:bodyPr vert="horz" wrap="square" lIns="0" tIns="0" rIns="0" bIns="0" rtlCol="0" anchor="b" anchorCtr="0">
            <a:normAutofit/>
          </a:bodyPr>
          <a:lstStyle/>
          <a:p>
            <a:pPr rtl="0">
              <a:lnSpc>
                <a:spcPct val="100000"/>
              </a:lnSpc>
            </a:pPr>
            <a:r>
              <a:rPr lang="en-GB" sz="6400" kern="1200" dirty="0">
                <a:solidFill>
                  <a:schemeClr val="tx1"/>
                </a:solidFill>
                <a:latin typeface="+mj-lt"/>
                <a:ea typeface="+mj-ea"/>
                <a:cs typeface="+mj-cs"/>
              </a:rPr>
              <a:t>Category</a:t>
            </a:r>
            <a:endParaRPr lang="en-gb"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160802" y="2731043"/>
            <a:ext cx="5437187" cy="2265216"/>
          </a:xfrm>
        </p:spPr>
        <p:txBody>
          <a:bodyPr vert="horz" wrap="square" lIns="0" tIns="0" rIns="0" bIns="0" rtlCol="0">
            <a:normAutofit/>
          </a:bodyPr>
          <a:lstStyle/>
          <a:p>
            <a:pPr marL="0" indent="0" rtl="0">
              <a:lnSpc>
                <a:spcPct val="100000"/>
              </a:lnSpc>
              <a:buNone/>
            </a:pPr>
            <a:r>
              <a:rPr lang="en-GB" kern="1200" dirty="0">
                <a:latin typeface="+mn-lt"/>
                <a:ea typeface="+mn-ea"/>
                <a:cs typeface="+mn-cs"/>
              </a:rPr>
              <a:t>𝒢𝑒𝓃𝓇𝑒</a:t>
            </a:r>
            <a:endParaRPr lang="en-gb" kern="1200" dirty="0">
              <a:latin typeface="+mn-lt"/>
              <a:ea typeface="+mn-ea"/>
              <a:cs typeface="+mn-cs"/>
            </a:endParaRPr>
          </a:p>
        </p:txBody>
      </p:sp>
      <p:pic>
        <p:nvPicPr>
          <p:cNvPr id="3" name="Picture 2" descr="Chart, bar chart&#10;&#10;Description automatically generated">
            <a:extLst>
              <a:ext uri="{FF2B5EF4-FFF2-40B4-BE49-F238E27FC236}">
                <a16:creationId xmlns:a16="http://schemas.microsoft.com/office/drawing/2014/main" id="{732963F0-F084-2C5B-E310-D1C75A06E0F9}"/>
              </a:ext>
            </a:extLst>
          </p:cNvPr>
          <p:cNvPicPr>
            <a:picLocks noChangeAspect="1"/>
          </p:cNvPicPr>
          <p:nvPr/>
        </p:nvPicPr>
        <p:blipFill>
          <a:blip r:embed="rId4"/>
          <a:stretch>
            <a:fillRect/>
          </a:stretch>
        </p:blipFill>
        <p:spPr>
          <a:xfrm>
            <a:off x="5200187" y="549275"/>
            <a:ext cx="6354489" cy="5917921"/>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6297F388-D0DE-1123-71E5-8783EEE3C897}"/>
              </a:ext>
            </a:extLst>
          </p:cNvPr>
          <p:cNvPicPr>
            <a:picLocks noChangeAspect="1"/>
          </p:cNvPicPr>
          <p:nvPr/>
        </p:nvPicPr>
        <p:blipFill>
          <a:blip r:embed="rId5"/>
          <a:stretch>
            <a:fillRect/>
          </a:stretch>
        </p:blipFill>
        <p:spPr>
          <a:xfrm>
            <a:off x="456733" y="967759"/>
            <a:ext cx="4283629" cy="2832086"/>
          </a:xfrm>
          <a:prstGeom prst="rect">
            <a:avLst/>
          </a:prstGeom>
        </p:spPr>
      </p:pic>
      <p:pic>
        <p:nvPicPr>
          <p:cNvPr id="6" name="Picture 5">
            <a:extLst>
              <a:ext uri="{FF2B5EF4-FFF2-40B4-BE49-F238E27FC236}">
                <a16:creationId xmlns:a16="http://schemas.microsoft.com/office/drawing/2014/main" id="{E49C8C84-7773-4DC5-4055-D1E301D82208}"/>
              </a:ext>
            </a:extLst>
          </p:cNvPr>
          <p:cNvPicPr>
            <a:picLocks noChangeAspect="1"/>
          </p:cNvPicPr>
          <p:nvPr/>
        </p:nvPicPr>
        <p:blipFill>
          <a:blip r:embed="rId6"/>
          <a:stretch>
            <a:fillRect/>
          </a:stretch>
        </p:blipFill>
        <p:spPr>
          <a:xfrm>
            <a:off x="324088" y="3308649"/>
            <a:ext cx="4811058" cy="251416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560021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1152445" y="-274283"/>
            <a:ext cx="3565524" cy="2242494"/>
          </a:xfrm>
        </p:spPr>
        <p:txBody>
          <a:bodyPr vert="horz" wrap="square" lIns="0" tIns="0" rIns="0" bIns="0" rtlCol="0" anchor="b" anchorCtr="0">
            <a:normAutofit/>
          </a:bodyPr>
          <a:lstStyle/>
          <a:p>
            <a:pPr>
              <a:lnSpc>
                <a:spcPct val="100000"/>
              </a:lnSpc>
            </a:pPr>
            <a:r>
              <a:rPr lang="en-US" kern="1200" dirty="0">
                <a:solidFill>
                  <a:schemeClr val="tx1"/>
                </a:solidFill>
                <a:latin typeface="+mj-lt"/>
                <a:ea typeface="+mj-ea"/>
                <a:cs typeface="+mj-cs"/>
              </a:rPr>
              <a:t>Topic 2</a:t>
            </a:r>
          </a:p>
        </p:txBody>
      </p:sp>
      <p:grpSp>
        <p:nvGrpSpPr>
          <p:cNvPr id="35" name="Group 34">
            <a:extLst>
              <a:ext uri="{FF2B5EF4-FFF2-40B4-BE49-F238E27FC236}">
                <a16:creationId xmlns:a16="http://schemas.microsoft.com/office/drawing/2014/main" id="{05A5D99C-8CA9-4688-A7A5-0D9C34AE30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781" y="248622"/>
            <a:ext cx="734257" cy="760506"/>
            <a:chOff x="5243759" y="1363788"/>
            <a:chExt cx="734257" cy="760506"/>
          </a:xfrm>
        </p:grpSpPr>
        <p:sp>
          <p:nvSpPr>
            <p:cNvPr id="36" name="Freeform 5">
              <a:extLst>
                <a:ext uri="{FF2B5EF4-FFF2-40B4-BE49-F238E27FC236}">
                  <a16:creationId xmlns:a16="http://schemas.microsoft.com/office/drawing/2014/main" id="{03F95395-CCA6-4A43-85F6-69571A5ABC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6">
              <a:extLst>
                <a:ext uri="{FF2B5EF4-FFF2-40B4-BE49-F238E27FC236}">
                  <a16:creationId xmlns:a16="http://schemas.microsoft.com/office/drawing/2014/main" id="{4173C2D0-52E8-4925-8ED2-CF521F5EA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8">
              <a:extLst>
                <a:ext uri="{FF2B5EF4-FFF2-40B4-BE49-F238E27FC236}">
                  <a16:creationId xmlns:a16="http://schemas.microsoft.com/office/drawing/2014/main" id="{1EB77B77-4A3B-4F2F-848A-78978F686F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Oval 39">
            <a:extLst>
              <a:ext uri="{FF2B5EF4-FFF2-40B4-BE49-F238E27FC236}">
                <a16:creationId xmlns:a16="http://schemas.microsoft.com/office/drawing/2014/main" id="{88A7DA5F-271C-44A6-A352-F479DFD72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9763" y="591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A person in a suit&#10;&#10;Description automatically generated with medium confidence">
            <a:extLst>
              <a:ext uri="{FF2B5EF4-FFF2-40B4-BE49-F238E27FC236}">
                <a16:creationId xmlns:a16="http://schemas.microsoft.com/office/drawing/2014/main" id="{447F3923-809B-6CBA-A5F8-E77074BB28EE}"/>
              </a:ext>
            </a:extLst>
          </p:cNvPr>
          <p:cNvPicPr>
            <a:picLocks noChangeAspect="1"/>
          </p:cNvPicPr>
          <p:nvPr/>
        </p:nvPicPr>
        <p:blipFill rotWithShape="1">
          <a:blip r:embed="rId3"/>
          <a:srcRect l="34813" r="28562" b="-2"/>
          <a:stretch/>
        </p:blipFill>
        <p:spPr>
          <a:xfrm>
            <a:off x="8096018" y="549275"/>
            <a:ext cx="3545118" cy="5759450"/>
          </a:xfrm>
          <a:custGeom>
            <a:avLst/>
            <a:gdLst/>
            <a:ahLst/>
            <a:cxnLst/>
            <a:rect l="l" t="t" r="r" b="b"/>
            <a:pathLst>
              <a:path w="3545118" h="5759450">
                <a:moveTo>
                  <a:pt x="0" y="0"/>
                </a:moveTo>
                <a:lnTo>
                  <a:pt x="3545118" y="0"/>
                </a:lnTo>
                <a:lnTo>
                  <a:pt x="3545118" y="5759450"/>
                </a:lnTo>
                <a:lnTo>
                  <a:pt x="0" y="5759450"/>
                </a:lnTo>
                <a:close/>
              </a:path>
            </a:pathLst>
          </a:custGeom>
        </p:spPr>
      </p:pic>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pic>
        <p:nvPicPr>
          <p:cNvPr id="9" name="Picture 8" descr="Table&#10;&#10;Description automatically generated">
            <a:extLst>
              <a:ext uri="{FF2B5EF4-FFF2-40B4-BE49-F238E27FC236}">
                <a16:creationId xmlns:a16="http://schemas.microsoft.com/office/drawing/2014/main" id="{F2F58546-85A6-4F87-8A31-36D18B0D2F3A}"/>
              </a:ext>
            </a:extLst>
          </p:cNvPr>
          <p:cNvPicPr>
            <a:picLocks noChangeAspect="1"/>
          </p:cNvPicPr>
          <p:nvPr/>
        </p:nvPicPr>
        <p:blipFill>
          <a:blip r:embed="rId4"/>
          <a:stretch>
            <a:fillRect/>
          </a:stretch>
        </p:blipFill>
        <p:spPr>
          <a:xfrm>
            <a:off x="4629706" y="513205"/>
            <a:ext cx="3456118" cy="5831590"/>
          </a:xfrm>
          <a:prstGeom prst="rect">
            <a:avLst/>
          </a:prstGeom>
        </p:spPr>
      </p:pic>
      <p:sp>
        <p:nvSpPr>
          <p:cNvPr id="10" name="TextBox 9">
            <a:extLst>
              <a:ext uri="{FF2B5EF4-FFF2-40B4-BE49-F238E27FC236}">
                <a16:creationId xmlns:a16="http://schemas.microsoft.com/office/drawing/2014/main" id="{E048187B-1931-70BF-CA2A-A2EBBFBCE5CC}"/>
              </a:ext>
            </a:extLst>
          </p:cNvPr>
          <p:cNvSpPr txBox="1"/>
          <p:nvPr/>
        </p:nvSpPr>
        <p:spPr>
          <a:xfrm>
            <a:off x="1203136" y="2016698"/>
            <a:ext cx="1976627" cy="369332"/>
          </a:xfrm>
          <a:prstGeom prst="rect">
            <a:avLst/>
          </a:prstGeom>
          <a:noFill/>
        </p:spPr>
        <p:txBody>
          <a:bodyPr wrap="square" rtlCol="0">
            <a:spAutoFit/>
          </a:bodyPr>
          <a:lstStyle/>
          <a:p>
            <a:r>
              <a:rPr lang="en-US" dirty="0"/>
              <a:t>Director</a:t>
            </a:r>
          </a:p>
        </p:txBody>
      </p:sp>
      <p:pic>
        <p:nvPicPr>
          <p:cNvPr id="12" name="Picture 11" descr="A black and white sign&#10;&#10;Description automatically generated with low confidence">
            <a:extLst>
              <a:ext uri="{FF2B5EF4-FFF2-40B4-BE49-F238E27FC236}">
                <a16:creationId xmlns:a16="http://schemas.microsoft.com/office/drawing/2014/main" id="{E563C73F-73F8-6A82-AD7C-234E83CAFEC1}"/>
              </a:ext>
            </a:extLst>
          </p:cNvPr>
          <p:cNvPicPr>
            <a:picLocks noChangeAspect="1"/>
          </p:cNvPicPr>
          <p:nvPr/>
        </p:nvPicPr>
        <p:blipFill>
          <a:blip r:embed="rId5"/>
          <a:stretch>
            <a:fillRect/>
          </a:stretch>
        </p:blipFill>
        <p:spPr>
          <a:xfrm rot="1153325">
            <a:off x="-177201" y="4175238"/>
            <a:ext cx="4867258" cy="1989118"/>
          </a:xfrm>
          <a:prstGeom prst="rect">
            <a:avLst/>
          </a:prstGeom>
        </p:spPr>
      </p:pic>
    </p:spTree>
    <p:extLst>
      <p:ext uri="{BB962C8B-B14F-4D97-AF65-F5344CB8AC3E}">
        <p14:creationId xmlns:p14="http://schemas.microsoft.com/office/powerpoint/2010/main" val="2496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82423" y="196431"/>
            <a:ext cx="972938" cy="6465137"/>
          </a:xfrm>
        </p:spPr>
        <p:txBody>
          <a:bodyPr vert="wordArtVert" rtlCol="0">
            <a:normAutofit/>
          </a:bodyPr>
          <a:lstStyle/>
          <a:p>
            <a:pPr rtl="0"/>
            <a:r>
              <a:rPr lang="en-GB" dirty="0"/>
              <a:t>CATEGORY</a:t>
            </a:r>
            <a:endParaRPr lang="en-gb"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7</a:t>
            </a:fld>
            <a:endParaRPr lang="en-US"/>
          </a:p>
        </p:txBody>
      </p:sp>
      <p:pic>
        <p:nvPicPr>
          <p:cNvPr id="3" name="Picture 2" descr="Chart, scatter chart&#10;&#10;Description automatically generated">
            <a:extLst>
              <a:ext uri="{FF2B5EF4-FFF2-40B4-BE49-F238E27FC236}">
                <a16:creationId xmlns:a16="http://schemas.microsoft.com/office/drawing/2014/main" id="{2128C23B-5557-B8B7-783E-312C17A314D0}"/>
              </a:ext>
            </a:extLst>
          </p:cNvPr>
          <p:cNvPicPr>
            <a:picLocks noChangeAspect="1"/>
          </p:cNvPicPr>
          <p:nvPr/>
        </p:nvPicPr>
        <p:blipFill>
          <a:blip r:embed="rId4"/>
          <a:stretch>
            <a:fillRect/>
          </a:stretch>
        </p:blipFill>
        <p:spPr>
          <a:xfrm>
            <a:off x="4624560" y="567809"/>
            <a:ext cx="6458601" cy="5310035"/>
          </a:xfrm>
          <a:prstGeom prst="rect">
            <a:avLst/>
          </a:prstGeom>
          <a:ln>
            <a:noFill/>
          </a:ln>
          <a:effectLst>
            <a:outerShdw blurRad="292100" dist="139700" dir="2700000" algn="tl" rotWithShape="0">
              <a:srgbClr val="333333">
                <a:alpha val="65000"/>
              </a:srgbClr>
            </a:outerShdw>
          </a:effectLst>
        </p:spPr>
      </p:pic>
      <p:pic>
        <p:nvPicPr>
          <p:cNvPr id="7" name="Picture 6" descr="Icon&#10;&#10;Description automatically generated">
            <a:extLst>
              <a:ext uri="{FF2B5EF4-FFF2-40B4-BE49-F238E27FC236}">
                <a16:creationId xmlns:a16="http://schemas.microsoft.com/office/drawing/2014/main" id="{6D7AD3D6-DB48-1D30-2589-42D5B7CFB04A}"/>
              </a:ext>
            </a:extLst>
          </p:cNvPr>
          <p:cNvPicPr>
            <a:picLocks noChangeAspect="1"/>
          </p:cNvPicPr>
          <p:nvPr/>
        </p:nvPicPr>
        <p:blipFill>
          <a:blip r:embed="rId5"/>
          <a:stretch>
            <a:fillRect/>
          </a:stretch>
        </p:blipFill>
        <p:spPr>
          <a:xfrm>
            <a:off x="1355361" y="-728816"/>
            <a:ext cx="2564880" cy="6858000"/>
          </a:xfrm>
          <a:prstGeom prst="rect">
            <a:avLst/>
          </a:prstGeom>
        </p:spPr>
      </p:pic>
      <p:sp>
        <p:nvSpPr>
          <p:cNvPr id="8" name="TextBox 7">
            <a:extLst>
              <a:ext uri="{FF2B5EF4-FFF2-40B4-BE49-F238E27FC236}">
                <a16:creationId xmlns:a16="http://schemas.microsoft.com/office/drawing/2014/main" id="{DFAA2749-11FD-4B31-BDEF-0674C6C976CB}"/>
              </a:ext>
            </a:extLst>
          </p:cNvPr>
          <p:cNvSpPr txBox="1"/>
          <p:nvPr/>
        </p:nvSpPr>
        <p:spPr>
          <a:xfrm rot="19752667">
            <a:off x="2548915" y="4166937"/>
            <a:ext cx="1805063" cy="369332"/>
          </a:xfrm>
          <a:prstGeom prst="rect">
            <a:avLst/>
          </a:prstGeom>
          <a:noFill/>
        </p:spPr>
        <p:txBody>
          <a:bodyPr wrap="square" rtlCol="0">
            <a:spAutoFit/>
          </a:bodyPr>
          <a:lstStyle/>
          <a:p>
            <a:r>
              <a:rPr lang="en-US" dirty="0"/>
              <a:t>Length of Movie</a:t>
            </a:r>
          </a:p>
        </p:txBody>
      </p:sp>
    </p:spTree>
    <p:extLst>
      <p:ext uri="{BB962C8B-B14F-4D97-AF65-F5344CB8AC3E}">
        <p14:creationId xmlns:p14="http://schemas.microsoft.com/office/powerpoint/2010/main" val="395518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en-GB" dirty="0"/>
              <a:t>Conclusions</a:t>
            </a:r>
            <a:endParaRPr lang="en-gb"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10682927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8</a:t>
            </a:fld>
            <a:endParaRPr lang="en-US"/>
          </a:p>
        </p:txBody>
      </p:sp>
      <p:pic>
        <p:nvPicPr>
          <p:cNvPr id="2" name="Picture 1">
            <a:extLst>
              <a:ext uri="{FF2B5EF4-FFF2-40B4-BE49-F238E27FC236}">
                <a16:creationId xmlns:a16="http://schemas.microsoft.com/office/drawing/2014/main" id="{7A8B9A8C-0D7B-3370-28D1-A7518365C8D9}"/>
              </a:ext>
            </a:extLst>
          </p:cNvPr>
          <p:cNvPicPr>
            <a:picLocks noChangeAspect="1"/>
          </p:cNvPicPr>
          <p:nvPr/>
        </p:nvPicPr>
        <p:blipFill>
          <a:blip r:embed="rId8"/>
          <a:stretch>
            <a:fillRect/>
          </a:stretch>
        </p:blipFill>
        <p:spPr>
          <a:xfrm>
            <a:off x="2744945" y="4784502"/>
            <a:ext cx="2898301" cy="18765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45F67BF6-AE30-BE87-39F5-76C163833D68}"/>
              </a:ext>
            </a:extLst>
          </p:cNvPr>
          <p:cNvPicPr>
            <a:picLocks noChangeAspect="1"/>
          </p:cNvPicPr>
          <p:nvPr/>
        </p:nvPicPr>
        <p:blipFill>
          <a:blip r:embed="rId9"/>
          <a:stretch>
            <a:fillRect/>
          </a:stretch>
        </p:blipFill>
        <p:spPr>
          <a:xfrm>
            <a:off x="6548756" y="4735953"/>
            <a:ext cx="2898299" cy="19251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24630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9</a:t>
            </a:fld>
            <a:endParaRPr lang="en-US"/>
          </a:p>
        </p:txBody>
      </p:sp>
      <p:sp>
        <p:nvSpPr>
          <p:cNvPr id="3" name="Subtitle 2">
            <a:extLst>
              <a:ext uri="{FF2B5EF4-FFF2-40B4-BE49-F238E27FC236}">
                <a16:creationId xmlns:a16="http://schemas.microsoft.com/office/drawing/2014/main" id="{6FCE476E-BA97-8E4E-CAEB-CFD304C91F0F}"/>
              </a:ext>
            </a:extLst>
          </p:cNvPr>
          <p:cNvSpPr>
            <a:spLocks noGrp="1"/>
          </p:cNvSpPr>
          <p:nvPr>
            <p:ph type="subTitle" idx="1"/>
          </p:nvPr>
        </p:nvSpPr>
        <p:spPr>
          <a:xfrm>
            <a:off x="1433778" y="3569511"/>
            <a:ext cx="5437187" cy="2265216"/>
          </a:xfrm>
        </p:spPr>
        <p:txBody>
          <a:bodyPr/>
          <a:lstStyle/>
          <a:p>
            <a:r>
              <a:rPr lang="en-US" dirty="0"/>
              <a:t>You</a:t>
            </a:r>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12640204" cy="3954992"/>
          </a:xfrm>
        </p:spPr>
        <p:txBody>
          <a:bodyPr rtlCol="0"/>
          <a:lstStyle/>
          <a:p>
            <a:pPr rtl="0"/>
            <a:r>
              <a:rPr lang="en-gb" sz="30000" dirty="0"/>
              <a:t>Thank</a:t>
            </a:r>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128D9D-8887-4AE7-BD39-EBCD268E91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DF76BC85-9361-4044-951E-1D698143E54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161</Words>
  <Application>Microsoft Macintosh PowerPoint</Application>
  <PresentationFormat>Widescreen</PresentationFormat>
  <Paragraphs>52</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Gill Sans MT</vt:lpstr>
      <vt:lpstr>Symbol</vt:lpstr>
      <vt:lpstr>Walbaum Display</vt:lpstr>
      <vt:lpstr>3DFloatVTI</vt:lpstr>
      <vt:lpstr>What are they?</vt:lpstr>
      <vt:lpstr>Agenda</vt:lpstr>
      <vt:lpstr>Introduction</vt:lpstr>
      <vt:lpstr>Summary</vt:lpstr>
      <vt:lpstr>Category</vt:lpstr>
      <vt:lpstr>Topic 2</vt:lpstr>
      <vt:lpstr>CATEGORY</vt:lpstr>
      <vt:lpstr>Conclusions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2021-01-28T12:59:42Z</dcterms:created>
  <dcterms:modified xsi:type="dcterms:W3CDTF">2022-12-18T11:23:49Z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